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8"/>
  </p:notesMasterIdLst>
  <p:handoutMasterIdLst>
    <p:handoutMasterId r:id="rId69"/>
  </p:handoutMasterIdLst>
  <p:sldIdLst>
    <p:sldId id="256" r:id="rId3"/>
    <p:sldId id="257" r:id="rId4"/>
    <p:sldId id="285" r:id="rId5"/>
    <p:sldId id="259" r:id="rId6"/>
    <p:sldId id="260" r:id="rId7"/>
    <p:sldId id="321" r:id="rId8"/>
    <p:sldId id="258" r:id="rId9"/>
    <p:sldId id="399" r:id="rId10"/>
    <p:sldId id="400" r:id="rId11"/>
    <p:sldId id="261" r:id="rId12"/>
    <p:sldId id="287" r:id="rId13"/>
    <p:sldId id="277" r:id="rId14"/>
    <p:sldId id="278" r:id="rId15"/>
    <p:sldId id="276" r:id="rId16"/>
    <p:sldId id="286" r:id="rId17"/>
    <p:sldId id="279" r:id="rId18"/>
    <p:sldId id="322" r:id="rId19"/>
    <p:sldId id="284" r:id="rId20"/>
    <p:sldId id="280" r:id="rId21"/>
    <p:sldId id="288" r:id="rId22"/>
    <p:sldId id="281" r:id="rId23"/>
    <p:sldId id="282" r:id="rId24"/>
    <p:sldId id="289" r:id="rId25"/>
    <p:sldId id="264" r:id="rId26"/>
    <p:sldId id="265" r:id="rId27"/>
    <p:sldId id="266" r:id="rId28"/>
    <p:sldId id="268" r:id="rId29"/>
    <p:sldId id="271" r:id="rId30"/>
    <p:sldId id="290" r:id="rId31"/>
    <p:sldId id="274" r:id="rId32"/>
    <p:sldId id="291" r:id="rId33"/>
    <p:sldId id="292" r:id="rId34"/>
    <p:sldId id="293" r:id="rId35"/>
    <p:sldId id="295" r:id="rId36"/>
    <p:sldId id="318" r:id="rId37"/>
    <p:sldId id="320" r:id="rId38"/>
    <p:sldId id="317" r:id="rId39"/>
    <p:sldId id="319" r:id="rId40"/>
    <p:sldId id="314" r:id="rId41"/>
    <p:sldId id="315" r:id="rId42"/>
    <p:sldId id="316" r:id="rId43"/>
    <p:sldId id="313" r:id="rId44"/>
    <p:sldId id="357" r:id="rId45"/>
    <p:sldId id="356" r:id="rId46"/>
    <p:sldId id="366" r:id="rId47"/>
    <p:sldId id="367" r:id="rId48"/>
    <p:sldId id="368" r:id="rId49"/>
    <p:sldId id="369" r:id="rId50"/>
    <p:sldId id="370" r:id="rId51"/>
    <p:sldId id="371" r:id="rId52"/>
    <p:sldId id="372" r:id="rId53"/>
    <p:sldId id="390" r:id="rId54"/>
    <p:sldId id="391" r:id="rId55"/>
    <p:sldId id="392" r:id="rId56"/>
    <p:sldId id="393" r:id="rId57"/>
    <p:sldId id="394" r:id="rId58"/>
    <p:sldId id="395" r:id="rId59"/>
    <p:sldId id="396" r:id="rId60"/>
    <p:sldId id="397" r:id="rId61"/>
    <p:sldId id="359" r:id="rId62"/>
    <p:sldId id="363" r:id="rId63"/>
    <p:sldId id="364" r:id="rId64"/>
    <p:sldId id="360" r:id="rId65"/>
    <p:sldId id="361" r:id="rId66"/>
    <p:sldId id="362" r:id="rId67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ate" initials="b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56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3" Type="http://schemas.openxmlformats.org/officeDocument/2006/relationships/commentAuthors" Target="commentAuthors.xml"/><Relationship Id="rId72" Type="http://schemas.openxmlformats.org/officeDocument/2006/relationships/tableStyles" Target="tableStyles.xml"/><Relationship Id="rId71" Type="http://schemas.openxmlformats.org/officeDocument/2006/relationships/viewProps" Target="viewProps.xml"/><Relationship Id="rId70" Type="http://schemas.openxmlformats.org/officeDocument/2006/relationships/presProps" Target="presProps.xml"/><Relationship Id="rId7" Type="http://schemas.openxmlformats.org/officeDocument/2006/relationships/slide" Target="slides/slide5.xml"/><Relationship Id="rId69" Type="http://schemas.openxmlformats.org/officeDocument/2006/relationships/handoutMaster" Target="handoutMasters/handoutMaster1.xml"/><Relationship Id="rId68" Type="http://schemas.openxmlformats.org/officeDocument/2006/relationships/notesMaster" Target="notesMasters/notesMaster1.xml"/><Relationship Id="rId67" Type="http://schemas.openxmlformats.org/officeDocument/2006/relationships/slide" Target="slides/slide65.xml"/><Relationship Id="rId66" Type="http://schemas.openxmlformats.org/officeDocument/2006/relationships/slide" Target="slides/slide64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7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9.png"/><Relationship Id="rId1" Type="http://schemas.openxmlformats.org/officeDocument/2006/relationships/image" Target="../media/image4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1.png"/><Relationship Id="rId1" Type="http://schemas.openxmlformats.org/officeDocument/2006/relationships/image" Target="../media/image5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3.png"/><Relationship Id="rId1" Type="http://schemas.openxmlformats.org/officeDocument/2006/relationships/image" Target="../media/image52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6.png"/><Relationship Id="rId1" Type="http://schemas.openxmlformats.org/officeDocument/2006/relationships/image" Target="../media/image55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7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9.png"/><Relationship Id="rId1" Type="http://schemas.openxmlformats.org/officeDocument/2006/relationships/image" Target="../media/image58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61.png"/><Relationship Id="rId1" Type="http://schemas.openxmlformats.org/officeDocument/2006/relationships/image" Target="../media/image60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3.png"/><Relationship Id="rId1" Type="http://schemas.openxmlformats.org/officeDocument/2006/relationships/image" Target="../media/image6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5.png"/><Relationship Id="rId1" Type="http://schemas.openxmlformats.org/officeDocument/2006/relationships/image" Target="../media/image6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image" Target="../media/image66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9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0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1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2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/>
              <a:t>CUDA C++ </a:t>
            </a:r>
            <a:r>
              <a:rPr lang="zh-CN" altLang="en-US"/>
              <a:t>流体仿真实战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>
                <a:sym typeface="+mn-ea"/>
              </a:rPr>
              <a:t>by </a:t>
            </a:r>
            <a:r>
              <a:rPr lang="zh-CN" altLang="en-US">
                <a:sym typeface="+mn-ea"/>
              </a:rPr>
              <a:t>彭于斌（</a:t>
            </a:r>
            <a:r>
              <a:rPr lang="en-US" altLang="zh-CN">
                <a:sym typeface="+mn-ea"/>
              </a:rPr>
              <a:t>@archibate</a:t>
            </a:r>
            <a:r>
              <a:rPr lang="zh-CN" altLang="en-US">
                <a:sym typeface="+mn-ea"/>
              </a:rPr>
              <a:t>）</a:t>
            </a:r>
            <a:endParaRPr lang="zh-CN" altLang="en-US"/>
          </a:p>
          <a:p>
            <a:r>
              <a:rPr lang="zh-CN" altLang="en-US">
                <a:sym typeface="+mn-ea"/>
              </a:rPr>
              <a:t>往期录播：https://www.bilibili.com/video/BV16b4y1E74f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课程</a:t>
            </a:r>
            <a:r>
              <a:rPr lang="en-US" altLang="zh-CN">
                <a:sym typeface="+mn-ea"/>
              </a:rPr>
              <a:t>PPT</a:t>
            </a:r>
            <a:r>
              <a:rPr lang="zh-CN" altLang="en-US">
                <a:sym typeface="+mn-ea"/>
              </a:rPr>
              <a:t>和代码：https://github.com/parallel101/course</a:t>
            </a:r>
            <a:endParaRPr lang="en-US"/>
          </a:p>
          <a:p>
            <a:endParaRPr lang="en-US"/>
          </a:p>
        </p:txBody>
      </p:sp>
      <p:pic>
        <p:nvPicPr>
          <p:cNvPr id="5" name="Picture 4" descr="cppprogramR-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333625" cy="26250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655" y="409575"/>
            <a:ext cx="3028950" cy="1714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烟雾仿真系统：封装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2410" y="1825625"/>
            <a:ext cx="3481070" cy="4351655"/>
          </a:xfrm>
        </p:spPr>
        <p:txBody>
          <a:bodyPr/>
          <a:p>
            <a:r>
              <a:rPr lang="zh-CN" altLang="en-US"/>
              <a:t>我们统一通过</a:t>
            </a:r>
            <a:r>
              <a:rPr lang="en-US" altLang="zh-CN"/>
              <a:t> unique_ptr </a:t>
            </a:r>
            <a:r>
              <a:rPr lang="zh-CN" altLang="en-US"/>
              <a:t>来管理对象，这样尽管</a:t>
            </a:r>
            <a:r>
              <a:rPr lang="en-US" altLang="zh-CN"/>
              <a:t> CudaSurface </a:t>
            </a:r>
            <a:r>
              <a:rPr lang="zh-CN" altLang="en-US"/>
              <a:t>对象是不可移动的，我们仍可以通过移动其指针的方式来实现双缓冲（</a:t>
            </a:r>
            <a:r>
              <a:rPr lang="en-US" altLang="zh-CN"/>
              <a:t>std::swap</a:t>
            </a:r>
            <a:r>
              <a:rPr lang="zh-CN" altLang="en-US"/>
              <a:t>）。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889375" y="0"/>
            <a:ext cx="83026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对流部分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对流部分：计算对流后位置（</a:t>
            </a:r>
            <a:r>
              <a:rPr lang="en-US" altLang="zh-CN">
                <a:sym typeface="+mn-ea"/>
              </a:rPr>
              <a:t>RK3</a:t>
            </a:r>
            <a:r>
              <a:rPr lang="zh-CN" altLang="en-US">
                <a:sym typeface="+mn-ea"/>
              </a:rPr>
              <a:t>）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9560" y="1205230"/>
            <a:ext cx="11507470" cy="1677670"/>
          </a:xfrm>
        </p:spPr>
        <p:txBody>
          <a:bodyPr>
            <a:normAutofit lnSpcReduction="20000"/>
          </a:bodyPr>
          <a:p>
            <a:r>
              <a:rPr lang="zh-CN" altLang="en-US"/>
              <a:t>这里我参考了</a:t>
            </a:r>
            <a:r>
              <a:rPr lang="en-US" altLang="zh-CN"/>
              <a:t> Taichi </a:t>
            </a:r>
            <a:r>
              <a:rPr lang="zh-CN" altLang="en-US"/>
              <a:t>官方案例中的</a:t>
            </a:r>
            <a:r>
              <a:rPr lang="en-US" altLang="zh-CN"/>
              <a:t> stable_fluid.py </a:t>
            </a:r>
            <a:r>
              <a:rPr lang="zh-CN" altLang="en-US"/>
              <a:t>代码（二维定常流仿真），主要由</a:t>
            </a:r>
            <a:r>
              <a:rPr lang="en-US" altLang="zh-CN"/>
              <a:t> k-ye </a:t>
            </a:r>
            <a:r>
              <a:rPr lang="zh-CN" altLang="en-US"/>
              <a:t>编写，我学习</a:t>
            </a:r>
            <a:r>
              <a:rPr lang="en-US" altLang="zh-CN"/>
              <a:t> GAMES201 </a:t>
            </a:r>
            <a:r>
              <a:rPr lang="zh-CN" altLang="en-US"/>
              <a:t>后贡献了支持</a:t>
            </a:r>
            <a:r>
              <a:rPr lang="en-US" altLang="zh-CN"/>
              <a:t> RK2 </a:t>
            </a:r>
            <a:r>
              <a:rPr lang="zh-CN" altLang="en-US"/>
              <a:t>和</a:t>
            </a:r>
            <a:r>
              <a:rPr lang="en-US" altLang="zh-CN"/>
              <a:t> RK3 </a:t>
            </a:r>
            <a:r>
              <a:rPr lang="zh-CN" altLang="en-US"/>
              <a:t>的版本。这里我们用高效的</a:t>
            </a:r>
            <a:r>
              <a:rPr lang="en-US" altLang="zh-CN"/>
              <a:t> CUDA </a:t>
            </a:r>
            <a:r>
              <a:rPr lang="zh-CN" altLang="en-US"/>
              <a:t>纹理对象在</a:t>
            </a:r>
            <a:r>
              <a:rPr lang="en-US" altLang="zh-CN"/>
              <a:t> C++ </a:t>
            </a:r>
            <a:r>
              <a:rPr lang="zh-CN" altLang="en-US"/>
              <a:t>中重新实现了一遍，利用了硬件的三线性插值实现半拉格朗日（</a:t>
            </a:r>
            <a:r>
              <a:rPr lang="en-US" altLang="zh-CN"/>
              <a:t>semi-lagrangian</a:t>
            </a:r>
            <a:r>
              <a:rPr lang="zh-CN" altLang="en-US"/>
              <a:t>）对流。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35" y="2655570"/>
            <a:ext cx="12191365" cy="42024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对流部分：根据对流后位置重新采样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367155"/>
            <a:ext cx="10790555" cy="3568700"/>
          </a:xfrm>
        </p:spPr>
        <p:txBody>
          <a:bodyPr/>
          <a:p>
            <a:r>
              <a:rPr lang="zh-CN" altLang="en-US"/>
              <a:t>和</a:t>
            </a:r>
            <a:r>
              <a:rPr lang="en-US" altLang="zh-CN"/>
              <a:t> k-ye </a:t>
            </a:r>
            <a:r>
              <a:rPr lang="zh-CN" altLang="en-US"/>
              <a:t>思路不同的是我先在刚刚的</a:t>
            </a:r>
            <a:r>
              <a:rPr lang="en-US" altLang="zh-CN"/>
              <a:t> advect_kernel </a:t>
            </a:r>
            <a:r>
              <a:rPr lang="zh-CN" altLang="en-US"/>
              <a:t>算出对流后要采样的位置（</a:t>
            </a:r>
            <a:r>
              <a:rPr lang="en-US" altLang="zh-CN"/>
              <a:t>loc</a:t>
            </a:r>
            <a:r>
              <a:rPr lang="zh-CN" altLang="en-US"/>
              <a:t>），然后再对</a:t>
            </a:r>
            <a:r>
              <a:rPr lang="en-US" altLang="zh-CN"/>
              <a:t> vel </a:t>
            </a:r>
            <a:r>
              <a:rPr lang="zh-CN" altLang="en-US"/>
              <a:t>和</a:t>
            </a:r>
            <a:r>
              <a:rPr lang="en-US" altLang="zh-CN"/>
              <a:t> clr </a:t>
            </a:r>
            <a:r>
              <a:rPr lang="zh-CN" altLang="en-US"/>
              <a:t>根据刚刚算得的</a:t>
            </a:r>
            <a:r>
              <a:rPr lang="en-US" altLang="zh-CN"/>
              <a:t> loc </a:t>
            </a:r>
            <a:r>
              <a:rPr lang="zh-CN" altLang="en-US"/>
              <a:t>移动位置。这样</a:t>
            </a:r>
            <a:r>
              <a:rPr lang="en-US" altLang="zh-CN"/>
              <a:t> RK3 </a:t>
            </a:r>
            <a:r>
              <a:rPr lang="zh-CN" altLang="en-US"/>
              <a:t>的对流只需要算一遍，避免重复对每个场都做一次对流的开销。</a:t>
            </a:r>
            <a:endParaRPr lang="zh-CN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-17780" y="5191125"/>
            <a:ext cx="12209780" cy="16668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对流部分：最终实现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5895" y="1331595"/>
            <a:ext cx="11924030" cy="2814320"/>
          </a:xfrm>
        </p:spPr>
        <p:txBody>
          <a:bodyPr>
            <a:normAutofit/>
          </a:bodyPr>
          <a:p>
            <a:r>
              <a:rPr lang="zh-CN" altLang="en-US"/>
              <a:t>然后，在</a:t>
            </a:r>
            <a:r>
              <a:rPr lang="en-US" altLang="zh-CN"/>
              <a:t> SmokeSim::advection </a:t>
            </a:r>
            <a:r>
              <a:rPr lang="zh-CN" altLang="en-US"/>
              <a:t>中调用</a:t>
            </a:r>
            <a:r>
              <a:rPr lang="en-US" altLang="zh-CN"/>
              <a:t> advect_kernel </a:t>
            </a:r>
            <a:r>
              <a:rPr lang="zh-CN" altLang="en-US"/>
              <a:t>和</a:t>
            </a:r>
            <a:r>
              <a:rPr lang="en-US" altLang="zh-CN"/>
              <a:t> resample_kernel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首先通过</a:t>
            </a:r>
            <a:r>
              <a:rPr lang="en-US" altLang="zh-CN"/>
              <a:t> advect_kernel </a:t>
            </a:r>
            <a:r>
              <a:rPr lang="zh-CN" altLang="en-US"/>
              <a:t>算出对流</a:t>
            </a:r>
            <a:r>
              <a:rPr lang="zh-CN" altLang="en-US">
                <a:sym typeface="+mn-ea"/>
              </a:rPr>
              <a:t>后要采样的位置，写入到</a:t>
            </a:r>
            <a:r>
              <a:rPr lang="en-US" altLang="zh-CN">
                <a:sym typeface="+mn-ea"/>
              </a:rPr>
              <a:t> loc</a:t>
            </a:r>
            <a:r>
              <a:rPr lang="zh-CN" altLang="en-US">
                <a:sym typeface="+mn-ea"/>
              </a:rPr>
              <a:t>。然后再对</a:t>
            </a:r>
            <a:r>
              <a:rPr lang="en-US" altLang="zh-CN">
                <a:sym typeface="+mn-ea"/>
              </a:rPr>
              <a:t> clr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vel </a:t>
            </a:r>
            <a:r>
              <a:rPr lang="zh-CN" altLang="en-US">
                <a:sym typeface="+mn-ea"/>
              </a:rPr>
              <a:t>分别从</a:t>
            </a:r>
            <a:r>
              <a:rPr lang="en-US" altLang="zh-CN">
                <a:sym typeface="+mn-ea"/>
              </a:rPr>
              <a:t> loc </a:t>
            </a:r>
            <a:r>
              <a:rPr lang="zh-CN" altLang="en-US">
                <a:sym typeface="+mn-ea"/>
              </a:rPr>
              <a:t>算出的位置重新采样。核函数的</a:t>
            </a:r>
            <a:r>
              <a:rPr lang="en-US" altLang="zh-CN">
                <a:sym typeface="+mn-ea"/>
              </a:rPr>
              <a:t> gridDim </a:t>
            </a:r>
            <a:r>
              <a:rPr lang="zh-CN" altLang="en-US">
                <a:sym typeface="+mn-ea"/>
              </a:rPr>
              <a:t>通过上整除技巧保证每个元素都能访问到，</a:t>
            </a:r>
            <a:r>
              <a:rPr lang="en-US" altLang="zh-CN">
                <a:sym typeface="+mn-ea"/>
              </a:rPr>
              <a:t>blockDim </a:t>
            </a:r>
            <a:r>
              <a:rPr lang="zh-CN" altLang="en-US">
                <a:sym typeface="+mn-ea"/>
              </a:rPr>
              <a:t>为</a:t>
            </a:r>
            <a:r>
              <a:rPr lang="en-US" altLang="zh-CN">
                <a:sym typeface="+mn-ea"/>
              </a:rPr>
              <a:t> 8x8x8=512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如果在</a:t>
            </a:r>
            <a:r>
              <a:rPr lang="en-US" altLang="zh-CN">
                <a:sym typeface="+mn-ea"/>
              </a:rPr>
              <a:t> resample_kernel </a:t>
            </a:r>
            <a:r>
              <a:rPr lang="zh-CN" altLang="en-US">
                <a:sym typeface="+mn-ea"/>
              </a:rPr>
              <a:t>需要读取</a:t>
            </a:r>
            <a:r>
              <a:rPr lang="en-US" altLang="zh-CN">
                <a:sym typeface="+mn-ea"/>
              </a:rPr>
              <a:t> clr</a:t>
            </a:r>
            <a:r>
              <a:rPr lang="zh-CN" altLang="en-US">
                <a:sym typeface="+mn-ea"/>
              </a:rPr>
              <a:t>，然后再写入</a:t>
            </a:r>
            <a:r>
              <a:rPr lang="en-US" altLang="zh-CN">
                <a:sym typeface="+mn-ea"/>
              </a:rPr>
              <a:t> clr</a:t>
            </a:r>
            <a:r>
              <a:rPr lang="zh-CN" altLang="en-US">
                <a:sym typeface="+mn-ea"/>
              </a:rPr>
              <a:t>，并且读写是不同的坐标位置。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因此对</a:t>
            </a:r>
            <a:r>
              <a:rPr lang="en-US" altLang="zh-CN">
                <a:sym typeface="+mn-ea"/>
              </a:rPr>
              <a:t> clr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vel </a:t>
            </a:r>
            <a:r>
              <a:rPr lang="zh-CN" altLang="en-US">
                <a:sym typeface="+mn-ea"/>
              </a:rPr>
              <a:t>使用了双缓冲，写入</a:t>
            </a:r>
            <a:r>
              <a:rPr lang="en-US" altLang="zh-CN">
                <a:sym typeface="+mn-ea"/>
              </a:rPr>
              <a:t> clrNext </a:t>
            </a:r>
            <a:r>
              <a:rPr lang="zh-CN" altLang="en-US">
                <a:sym typeface="+mn-ea"/>
              </a:rPr>
              <a:t>的同时读取</a:t>
            </a:r>
            <a:r>
              <a:rPr lang="en-US" altLang="zh-CN">
                <a:sym typeface="+mn-ea"/>
              </a:rPr>
              <a:t> clr </a:t>
            </a:r>
            <a:r>
              <a:rPr lang="zh-CN" altLang="en-US">
                <a:sym typeface="+mn-ea"/>
              </a:rPr>
              <a:t>没有冲突，写入完毕后对调</a:t>
            </a:r>
            <a:r>
              <a:rPr lang="en-US" altLang="zh-CN">
                <a:sym typeface="+mn-ea"/>
              </a:rPr>
              <a:t> clrNext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clr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0" y="4231640"/>
            <a:ext cx="12197080" cy="26263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投影部分</a:t>
            </a:r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投影部分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en-US"/>
              <a:t>我们要模拟的流体是不可压缩的，因此有着无散度的特点：</a:t>
            </a:r>
            <a:r>
              <a:rPr lang="en-US" altLang="zh-CN"/>
              <a:t>div v = 0</a:t>
            </a:r>
            <a:endParaRPr lang="en-US" altLang="zh-CN"/>
          </a:p>
          <a:p>
            <a:r>
              <a:rPr lang="zh-CN" altLang="en-US"/>
              <a:t>上式对时间求导，即</a:t>
            </a:r>
            <a:r>
              <a:rPr lang="en-US" altLang="zh-CN"/>
              <a:t> d(div v)/dt = div dv/dt = 0</a:t>
            </a:r>
            <a:r>
              <a:rPr lang="zh-CN" altLang="en-US"/>
              <a:t>；带入</a:t>
            </a:r>
            <a:r>
              <a:rPr lang="en-US" altLang="zh-CN"/>
              <a:t> dv/dt = -p </a:t>
            </a:r>
            <a:r>
              <a:rPr lang="zh-CN" altLang="en-US"/>
              <a:t>得</a:t>
            </a:r>
            <a:r>
              <a:rPr lang="en-US" altLang="zh-CN"/>
              <a:t> div grad p = 0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因此为了模拟不可压缩流我们要求保证</a:t>
            </a:r>
            <a:r>
              <a:rPr lang="en-US" altLang="zh-CN"/>
              <a:t> p </a:t>
            </a:r>
            <a:r>
              <a:rPr lang="zh-CN" altLang="en-US"/>
              <a:t>满足</a:t>
            </a:r>
            <a:r>
              <a:rPr lang="en-US" altLang="zh-CN"/>
              <a:t> div grad p = 0</a:t>
            </a:r>
            <a:r>
              <a:rPr lang="zh-CN" altLang="en-US"/>
              <a:t>？</a:t>
            </a:r>
            <a:endParaRPr lang="zh-CN" altLang="en-US"/>
          </a:p>
          <a:p>
            <a:r>
              <a:rPr lang="zh-CN" altLang="en-US"/>
              <a:t>不妨假设现在</a:t>
            </a:r>
            <a:r>
              <a:rPr lang="en-US" altLang="zh-CN"/>
              <a:t> div v ≠ 0</a:t>
            </a:r>
            <a:r>
              <a:rPr lang="zh-CN" altLang="en-US"/>
              <a:t>，然后想办法如何通过修正压强来消除他，即让</a:t>
            </a:r>
            <a:r>
              <a:rPr lang="en-US" altLang="zh-CN"/>
              <a:t> div grad p = -div v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>
                <a:sym typeface="+mn-ea"/>
              </a:rPr>
              <a:t>因此为了模拟不可压缩流我们要求解压强的泊松方程！泊松方程的右边就是负的速度散度。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投影部分：</a:t>
            </a:r>
            <a:r>
              <a:rPr lang="zh-CN" altLang="en-US">
                <a:sym typeface="+mn-ea"/>
              </a:rPr>
              <a:t>求速度的散度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041400"/>
            <a:ext cx="10790555" cy="2450465"/>
          </a:xfrm>
        </p:spPr>
        <p:txBody>
          <a:bodyPr/>
          <a:p>
            <a:r>
              <a:rPr lang="zh-CN" altLang="en-US"/>
              <a:t>第一步，如何求出速度场的散度呢？首先速度是一个矢量场，为了</a:t>
            </a:r>
            <a:r>
              <a:rPr lang="en-US" altLang="zh-CN"/>
              <a:t> CUDA </a:t>
            </a:r>
            <a:r>
              <a:rPr lang="zh-CN" altLang="en-US"/>
              <a:t>对齐方便我们用了</a:t>
            </a:r>
            <a:r>
              <a:rPr lang="en-US" altLang="zh-CN"/>
              <a:t> float4 </a:t>
            </a:r>
            <a:r>
              <a:rPr lang="zh-CN" altLang="en-US"/>
              <a:t>表示三维矢量，因此速度场在</a:t>
            </a:r>
            <a:r>
              <a:rPr lang="en-US" altLang="zh-CN"/>
              <a:t> CUDA </a:t>
            </a:r>
            <a:r>
              <a:rPr lang="zh-CN" altLang="en-US"/>
              <a:t>看来就是一个元素类型为</a:t>
            </a:r>
            <a:r>
              <a:rPr lang="en-US" altLang="zh-CN"/>
              <a:t> float4 </a:t>
            </a:r>
            <a:r>
              <a:rPr lang="zh-CN" altLang="en-US"/>
              <a:t>的三维数组。其散度则是一个标量场，用元素类型为</a:t>
            </a:r>
            <a:r>
              <a:rPr lang="en-US" altLang="zh-CN"/>
              <a:t> float </a:t>
            </a:r>
            <a:r>
              <a:rPr lang="zh-CN" altLang="en-US"/>
              <a:t>的三维数组来表示。</a:t>
            </a:r>
            <a:endParaRPr lang="zh-CN" altLang="en-US"/>
          </a:p>
          <a:p>
            <a:r>
              <a:rPr lang="zh-CN" altLang="en-US"/>
              <a:t>定义求散度的核函数，首先读取速度场周围六个元素的值，然后上下做差得到散度。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0" y="3449955"/>
            <a:ext cx="12192000" cy="340804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投影部分：</a:t>
            </a:r>
            <a:r>
              <a:rPr lang="en-US" altLang="zh-CN"/>
              <a:t>jacobi</a:t>
            </a:r>
            <a:r>
              <a:rPr lang="zh-CN" altLang="en-US"/>
              <a:t>迭代求解压强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10782935" cy="1995170"/>
          </a:xfrm>
        </p:spPr>
        <p:txBody>
          <a:bodyPr/>
          <a:p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-10795" y="3964305"/>
            <a:ext cx="12202795" cy="289369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投影部分：</a:t>
            </a:r>
            <a:r>
              <a:rPr lang="zh-CN" altLang="en-US">
                <a:sym typeface="+mn-ea"/>
              </a:rPr>
              <a:t>速度减去压强的梯度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367155"/>
            <a:ext cx="10790555" cy="2347595"/>
          </a:xfrm>
        </p:spPr>
        <p:txBody>
          <a:bodyPr/>
          <a:p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0" y="3430270"/>
            <a:ext cx="12192000" cy="34486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https://docs.nvidia.com/cuda/cuda-c-programming-guide/index.html#texture-and-surface-memory</a:t>
            </a:r>
            <a:endParaRPr lang="en-US"/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投影部分：初步</a:t>
            </a:r>
            <a:r>
              <a:rPr lang="zh-CN"/>
              <a:t>实现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10782935" cy="3109595"/>
          </a:xfrm>
        </p:spPr>
        <p:txBody>
          <a:bodyPr/>
          <a:p>
            <a:r>
              <a:rPr lang="zh-CN" altLang="en-US"/>
              <a:t>现在调用这些内核，让</a:t>
            </a:r>
            <a:r>
              <a:rPr lang="en-US" altLang="zh-CN"/>
              <a:t>jacobi</a:t>
            </a:r>
            <a:r>
              <a:rPr lang="zh-CN" altLang="en-US"/>
              <a:t>迭代</a:t>
            </a:r>
            <a:r>
              <a:rPr lang="en-US" altLang="zh-CN"/>
              <a:t>400</a:t>
            </a:r>
            <a:r>
              <a:rPr lang="zh-CN" altLang="en-US"/>
              <a:t>次，看看效果。</a:t>
            </a:r>
            <a:endParaRPr lang="zh-CN" altLang="en-US"/>
          </a:p>
          <a:p>
            <a:r>
              <a:rPr lang="zh-CN" altLang="en-US"/>
              <a:t>当然，</a:t>
            </a:r>
            <a:r>
              <a:rPr lang="en-US" altLang="zh-CN"/>
              <a:t>jacobi</a:t>
            </a:r>
            <a:r>
              <a:rPr lang="zh-CN" altLang="en-US"/>
              <a:t>迭代因为需要写入</a:t>
            </a:r>
            <a:r>
              <a:rPr lang="en-US" altLang="zh-CN"/>
              <a:t> pre </a:t>
            </a:r>
            <a:r>
              <a:rPr lang="zh-CN" altLang="en-US"/>
              <a:t>的同时读取</a:t>
            </a:r>
            <a:r>
              <a:rPr lang="en-US" altLang="zh-CN"/>
              <a:t> pre</a:t>
            </a:r>
            <a:r>
              <a:rPr lang="zh-CN" altLang="en-US"/>
              <a:t>，所以也要用双缓冲。</a:t>
            </a:r>
            <a:endParaRPr lang="zh-CN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0" y="5118735"/>
            <a:ext cx="12192000" cy="173926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投影部分：计算未消除的散度</a:t>
            </a:r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0" y="4058285"/>
            <a:ext cx="12192000" cy="2799715"/>
          </a:xfrm>
          <a:prstGeom prst="rect">
            <a:avLst/>
          </a:prstGeom>
        </p:spPr>
      </p:pic>
      <p:pic>
        <p:nvPicPr>
          <p:cNvPr id="7" name="Content Placeholder 6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-635" y="1831975"/>
            <a:ext cx="12192635" cy="222631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1191260" y="1308100"/>
            <a:ext cx="103149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为了评估效果的好坏，额外加一个计算散度方差的核函数，看看是不是无散度（不可压缩流）了。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多重网格法</a:t>
            </a:r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投影部分：多重网格实现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12820" y="123825"/>
            <a:ext cx="8448040" cy="1757680"/>
          </a:xfrm>
        </p:spPr>
        <p:txBody>
          <a:bodyPr/>
          <a:p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463675" y="1959610"/>
            <a:ext cx="9699625" cy="489839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投影部分：红黑高斯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120140" y="3474085"/>
            <a:ext cx="9570720" cy="3383915"/>
          </a:xfrm>
          <a:prstGeom prst="rect">
            <a:avLst/>
          </a:prstGeom>
        </p:spPr>
      </p:pic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48075" y="675640"/>
            <a:ext cx="4514850" cy="242887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投影部分：计算残差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252855"/>
            <a:ext cx="10466070" cy="4351655"/>
          </a:xfrm>
        </p:spPr>
        <p:txBody>
          <a:bodyPr/>
          <a:p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2705" y="3794760"/>
            <a:ext cx="12086590" cy="306324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投影部分：缩小一倍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367155"/>
            <a:ext cx="10790555" cy="1677670"/>
          </a:xfrm>
        </p:spPr>
        <p:txBody>
          <a:bodyPr/>
          <a:p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25095" y="3002915"/>
            <a:ext cx="12011660" cy="385508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投影部分：清零数组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367155"/>
            <a:ext cx="10790555" cy="2630170"/>
          </a:xfrm>
        </p:spPr>
        <p:txBody>
          <a:bodyPr/>
          <a:p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-20320" y="4237355"/>
            <a:ext cx="12212320" cy="262064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投影部分：</a:t>
            </a:r>
            <a:r>
              <a:rPr lang="zh-CN" altLang="en-US">
                <a:sym typeface="+mn-ea"/>
              </a:rPr>
              <a:t>扩大一倍</a:t>
            </a:r>
            <a:endParaRPr lang="en-US" altLang="zh-CN"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367155"/>
            <a:ext cx="10790555" cy="1677670"/>
          </a:xfrm>
        </p:spPr>
        <p:txBody>
          <a:bodyPr/>
          <a:p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35" y="2420620"/>
            <a:ext cx="12191365" cy="443738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创建与导出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CUDA </a:t>
            </a:r>
            <a:r>
              <a:rPr lang="zh-CN" altLang="en-US"/>
              <a:t>纹理对象</a:t>
            </a:r>
            <a:endParaRPr lang="zh-CN" altLang="en-US"/>
          </a:p>
        </p:txBody>
      </p:sp>
      <p:sp>
        <p:nvSpPr>
          <p:cNvPr id="2" name="Text Box 1"/>
          <p:cNvSpPr txBox="1"/>
          <p:nvPr/>
        </p:nvSpPr>
        <p:spPr>
          <a:xfrm>
            <a:off x="1102360" y="5918835"/>
            <a:ext cx="998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>
                <a:sym typeface="+mn-ea"/>
              </a:rPr>
              <a:t>https://docs.nvidia.com/cuda/cuda-c-programming-guide/index.html#texture-and-surface-memory</a:t>
            </a:r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主函数：创建场景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567430" y="-4445"/>
            <a:ext cx="8624570" cy="6862445"/>
          </a:xfrm>
          <a:prstGeom prst="rect">
            <a:avLst/>
          </a:prstGeom>
        </p:spPr>
      </p:pic>
      <p:sp>
        <p:nvSpPr>
          <p:cNvPr id="6" name="Content Placeholder 5"/>
          <p:cNvSpPr/>
          <p:nvPr>
            <p:ph sz="half" idx="1"/>
          </p:nvPr>
        </p:nvSpPr>
        <p:spPr>
          <a:xfrm>
            <a:off x="647700" y="1825625"/>
            <a:ext cx="2839720" cy="4351655"/>
          </a:xfrm>
        </p:spPr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导出</a:t>
            </a:r>
            <a:r>
              <a:rPr lang="en-US" altLang="zh-CN">
                <a:sym typeface="+mn-ea"/>
              </a:rPr>
              <a:t> VDB</a:t>
            </a:r>
            <a:r>
              <a:rPr lang="zh-CN" altLang="en-US">
                <a:sym typeface="+mn-ea"/>
              </a:rPr>
              <a:t>：调用</a:t>
            </a:r>
            <a:r>
              <a:rPr lang="zh-CN" altLang="en-US">
                <a:sym typeface="+mn-ea"/>
              </a:rPr>
              <a:t>接口</a:t>
            </a:r>
            <a:endParaRPr lang="zh-CN" altLang="en-US">
              <a:sym typeface="+mn-ea"/>
            </a:endParaRPr>
          </a:p>
        </p:txBody>
      </p:sp>
      <p:sp>
        <p:nvSpPr>
          <p:cNvPr id="6" name="Content Placeholder 5"/>
          <p:cNvSpPr/>
          <p:nvPr>
            <p:ph sz="half" idx="1"/>
          </p:nvPr>
        </p:nvSpPr>
        <p:spPr>
          <a:xfrm>
            <a:off x="647700" y="1254760"/>
            <a:ext cx="11066145" cy="1443990"/>
          </a:xfrm>
        </p:spPr>
        <p:txBody>
          <a:bodyPr/>
          <a:p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35" y="2698750"/>
            <a:ext cx="12191365" cy="415925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导出</a:t>
            </a:r>
            <a:r>
              <a:rPr lang="en-US" altLang="zh-CN">
                <a:sym typeface="+mn-ea"/>
              </a:rPr>
              <a:t> VDB</a:t>
            </a:r>
            <a:r>
              <a:rPr lang="zh-CN" altLang="en-US">
                <a:sym typeface="+mn-ea"/>
              </a:rPr>
              <a:t>：分离实现</a:t>
            </a:r>
            <a:endParaRPr lang="zh-CN" altLang="en-US">
              <a:sym typeface="+mn-ea"/>
            </a:endParaRPr>
          </a:p>
        </p:txBody>
      </p:sp>
      <p:sp>
        <p:nvSpPr>
          <p:cNvPr id="6" name="Content Placeholder 5"/>
          <p:cNvSpPr/>
          <p:nvPr>
            <p:ph sz="half" idx="1"/>
          </p:nvPr>
        </p:nvSpPr>
        <p:spPr>
          <a:xfrm>
            <a:off x="281940" y="1254760"/>
            <a:ext cx="4017010" cy="4907280"/>
          </a:xfrm>
        </p:spPr>
        <p:txBody>
          <a:bodyPr/>
          <a:p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298315" y="190500"/>
            <a:ext cx="7893685" cy="666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" y="6162675"/>
            <a:ext cx="3714750" cy="69532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CMake</a:t>
            </a:r>
            <a:r>
              <a:rPr lang="zh-CN" altLang="en-US"/>
              <a:t>：使用</a:t>
            </a:r>
            <a:r>
              <a:rPr lang="en-US" altLang="zh-CN"/>
              <a:t> CUDA </a:t>
            </a:r>
            <a:r>
              <a:rPr lang="zh-CN" altLang="en-US"/>
              <a:t>编译器，链接</a:t>
            </a:r>
            <a:r>
              <a:rPr lang="en-US" altLang="zh-CN"/>
              <a:t> OpenVDB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141730"/>
            <a:ext cx="10980420" cy="2299335"/>
          </a:xfrm>
        </p:spPr>
        <p:txBody>
          <a:bodyPr/>
          <a:p>
            <a:endParaRPr lang="en-US"/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935480" y="3440430"/>
            <a:ext cx="7940040" cy="341757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在</a:t>
            </a:r>
            <a:r>
              <a:rPr lang="en-US" altLang="zh-CN"/>
              <a:t> Blender </a:t>
            </a:r>
            <a:r>
              <a:rPr lang="zh-CN" altLang="en-US"/>
              <a:t>中查看导出的</a:t>
            </a:r>
            <a:r>
              <a:rPr lang="zh-CN"/>
              <a:t>结果</a:t>
            </a:r>
            <a:endParaRPr lang="zh-CN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91540" y="1116330"/>
            <a:ext cx="10408920" cy="574167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边界条件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边界条件：初始化</a:t>
            </a:r>
            <a:endParaRPr lang="zh-CN" altLang="en-US"/>
          </a:p>
        </p:txBody>
      </p:sp>
      <p:sp>
        <p:nvSpPr>
          <p:cNvPr id="6" name="Content Placeholder 5"/>
          <p:cNvSpPr/>
          <p:nvPr>
            <p:ph sz="half" idx="1"/>
          </p:nvPr>
        </p:nvSpPr>
        <p:spPr>
          <a:xfrm>
            <a:off x="647700" y="1825625"/>
            <a:ext cx="10754995" cy="4351655"/>
          </a:xfrm>
        </p:spPr>
        <p:txBody>
          <a:bodyPr/>
          <a:p>
            <a:endParaRPr lang="en-US"/>
          </a:p>
        </p:txBody>
      </p:sp>
      <p:pic>
        <p:nvPicPr>
          <p:cNvPr id="7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61290" y="3806190"/>
            <a:ext cx="11587480" cy="305181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边界条件：</a:t>
            </a:r>
            <a:r>
              <a:rPr lang="zh-CN" altLang="en-US"/>
              <a:t>添加判断边界的版本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70535" y="1765300"/>
            <a:ext cx="11251565" cy="50927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边界条件：仅在第一层额外判断边界条件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5275" y="1674495"/>
            <a:ext cx="11600815" cy="518350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进一步改进</a:t>
            </a:r>
            <a:r>
              <a:rPr lang="en-US" altLang="zh-CN"/>
              <a:t> VDB </a:t>
            </a:r>
            <a:r>
              <a:rPr lang="zh-CN" altLang="en-US"/>
              <a:t>导出：支持导出多个网格，并指定名称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42745" y="2043430"/>
            <a:ext cx="8524875" cy="39147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CUDA </a:t>
            </a:r>
            <a:r>
              <a:rPr lang="zh-CN" altLang="en-US"/>
              <a:t>多维数组：封装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6360" y="1629410"/>
            <a:ext cx="4933315" cy="4852035"/>
          </a:xfrm>
        </p:spPr>
        <p:txBody>
          <a:bodyPr>
            <a:normAutofit lnSpcReduction="10000"/>
          </a:bodyPr>
          <a:p>
            <a:r>
              <a:rPr lang="en-US"/>
              <a:t>cudaMalloc3DArray </a:t>
            </a:r>
            <a:r>
              <a:rPr lang="zh-CN" altLang="en-US"/>
              <a:t>用于分配一个三维数组。各维度上的大小通过</a:t>
            </a:r>
            <a:r>
              <a:rPr lang="en-US" altLang="zh-CN"/>
              <a:t> cudaExtent </a:t>
            </a:r>
            <a:r>
              <a:rPr lang="zh-CN" altLang="en-US"/>
              <a:t>指定，方便起见我们的</a:t>
            </a:r>
            <a:r>
              <a:rPr lang="en-US" altLang="zh-CN"/>
              <a:t> C++ </a:t>
            </a:r>
            <a:r>
              <a:rPr lang="zh-CN" altLang="en-US"/>
              <a:t>封装类用了</a:t>
            </a:r>
            <a:r>
              <a:rPr lang="en-US" altLang="zh-CN"/>
              <a:t> uint3 </a:t>
            </a:r>
            <a:r>
              <a:rPr lang="zh-CN" altLang="en-US"/>
              <a:t>表示大小。</a:t>
            </a:r>
            <a:endParaRPr lang="zh-CN" altLang="en-US"/>
          </a:p>
          <a:p>
            <a:r>
              <a:rPr lang="en-US" altLang="zh-CN"/>
              <a:t>GPU </a:t>
            </a:r>
            <a:r>
              <a:rPr lang="zh-CN" altLang="en-US"/>
              <a:t>的多维数组有特殊的数据排布来保障访存的高效，和我们</a:t>
            </a:r>
            <a:r>
              <a:rPr lang="en-US" altLang="zh-CN"/>
              <a:t> CPU </a:t>
            </a:r>
            <a:r>
              <a:rPr lang="zh-CN" altLang="en-US"/>
              <a:t>那样简单地行主序或列</a:t>
            </a:r>
            <a:r>
              <a:rPr lang="zh-CN" altLang="en-US">
                <a:sym typeface="+mn-ea"/>
              </a:rPr>
              <a:t>主序</a:t>
            </a:r>
            <a:r>
              <a:rPr lang="zh-CN">
                <a:sym typeface="+mn-ea"/>
              </a:rPr>
              <a:t>（如</a:t>
            </a:r>
            <a:r>
              <a:rPr lang="en-US" altLang="zh-CN">
                <a:sym typeface="+mn-ea"/>
              </a:rPr>
              <a:t> a[</a:t>
            </a:r>
            <a:r>
              <a:rPr lang="en-US" altLang="zh-CN"/>
              <a:t>x + nx * y]</a:t>
            </a:r>
            <a:r>
              <a:rPr lang="zh-CN" altLang="en-US"/>
              <a:t>）的多维数组不一样。</a:t>
            </a:r>
            <a:endParaRPr lang="zh-CN" altLang="en-US"/>
          </a:p>
          <a:p>
            <a:r>
              <a:rPr lang="zh-CN" altLang="en-US"/>
              <a:t>随后可用</a:t>
            </a:r>
            <a:r>
              <a:rPr lang="en-US" altLang="zh-CN"/>
              <a:t> cudaMemcpy3D </a:t>
            </a:r>
            <a:r>
              <a:rPr lang="zh-CN" altLang="en-US"/>
              <a:t>在</a:t>
            </a:r>
            <a:r>
              <a:rPr lang="en-US" altLang="zh-CN"/>
              <a:t> GPU </a:t>
            </a:r>
            <a:r>
              <a:rPr lang="zh-CN" altLang="en-US"/>
              <a:t>的三维数组和</a:t>
            </a:r>
            <a:r>
              <a:rPr lang="en-US" altLang="zh-CN"/>
              <a:t> CPU </a:t>
            </a:r>
            <a:r>
              <a:rPr lang="zh-CN" altLang="en-US"/>
              <a:t>的三维数组之间拷贝数据。</a:t>
            </a:r>
            <a:endParaRPr lang="zh-CN" altLang="en-US"/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103495" y="-6985"/>
            <a:ext cx="7088505" cy="6864985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进一步改进</a:t>
            </a:r>
            <a:r>
              <a:rPr lang="en-US" altLang="zh-CN">
                <a:sym typeface="+mn-ea"/>
              </a:rPr>
              <a:t> VDB </a:t>
            </a:r>
            <a:r>
              <a:rPr lang="zh-CN" altLang="en-US">
                <a:sym typeface="+mn-ea"/>
              </a:rPr>
              <a:t>导出：</a:t>
            </a:r>
            <a:r>
              <a:rPr lang="en-US" altLang="zh-CN">
                <a:sym typeface="+mn-ea"/>
              </a:rPr>
              <a:t>P-IMPL </a:t>
            </a:r>
            <a:r>
              <a:rPr lang="zh-CN" altLang="en-US">
                <a:sym typeface="+mn-ea"/>
              </a:rPr>
              <a:t>模式</a:t>
            </a:r>
            <a:endParaRPr lang="zh-CN" altLang="en-US">
              <a:sym typeface="+mn-ea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174115"/>
            <a:ext cx="11445240" cy="56838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8490" y="1584325"/>
            <a:ext cx="6029325" cy="306705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进一步改进</a:t>
            </a:r>
            <a:r>
              <a:rPr lang="en-US" altLang="zh-CN">
                <a:sym typeface="+mn-ea"/>
              </a:rPr>
              <a:t> VDB </a:t>
            </a:r>
            <a:r>
              <a:rPr lang="zh-CN" altLang="en-US">
                <a:sym typeface="+mn-ea"/>
              </a:rPr>
              <a:t>导出：</a:t>
            </a:r>
            <a:r>
              <a:rPr lang="en-US" altLang="zh-CN">
                <a:sym typeface="+mn-ea"/>
              </a:rPr>
              <a:t>F</a:t>
            </a:r>
            <a:r>
              <a:rPr lang="en-US" altLang="zh-CN">
                <a:sym typeface="+mn-ea"/>
              </a:rPr>
              <a:t>-IMPL </a:t>
            </a:r>
            <a:r>
              <a:rPr lang="zh-CN" altLang="en-US">
                <a:sym typeface="+mn-ea"/>
              </a:rPr>
              <a:t>模式</a:t>
            </a:r>
            <a:endParaRPr lang="zh-CN" altLang="en-US">
              <a:sym typeface="+mn-ea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02335" y="1825625"/>
            <a:ext cx="1000569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Blender </a:t>
            </a:r>
            <a:r>
              <a:rPr lang="zh-CN" altLang="en-US"/>
              <a:t>渲染结果</a:t>
            </a:r>
            <a:endParaRPr lang="zh-CN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2660" y="1061720"/>
            <a:ext cx="10500360" cy="579628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改进</a:t>
            </a:r>
            <a:endParaRPr lang="zh-CN" alt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改进边界条件：外</a:t>
            </a:r>
            <a:r>
              <a:rPr lang="zh-CN" altLang="en-US">
                <a:sym typeface="+mn-ea"/>
              </a:rPr>
              <a:t>部</a:t>
            </a:r>
            <a:r>
              <a:rPr lang="zh-CN" altLang="en-US"/>
              <a:t>边界流出而不是反弹，内部边界可以流出速度</a:t>
            </a:r>
            <a:endParaRPr lang="zh-CN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89695" y="1833880"/>
            <a:ext cx="3202305" cy="502412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078480"/>
            <a:ext cx="8989695" cy="245872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Blender </a:t>
            </a:r>
            <a:r>
              <a:rPr lang="zh-CN" altLang="en-US"/>
              <a:t>中调整一下材质</a:t>
            </a:r>
            <a:endParaRPr lang="zh-CN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02230" y="1825625"/>
            <a:ext cx="66052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Blender </a:t>
            </a:r>
            <a:r>
              <a:rPr lang="zh-CN" altLang="en-US"/>
              <a:t>中调整一下材质</a:t>
            </a:r>
            <a:endParaRPr lang="zh-CN" altLang="en-US"/>
          </a:p>
        </p:txBody>
      </p:sp>
      <p:pic>
        <p:nvPicPr>
          <p:cNvPr id="4" name="Content Placeholder 3" descr="finalsmoke2untitle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370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改进对流：让烟雾随时间逐渐褪色</a:t>
            </a:r>
            <a:endParaRPr lang="zh-CN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835" y="2458720"/>
            <a:ext cx="11276330" cy="2088515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2700" y="5041265"/>
            <a:ext cx="12204700" cy="181673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改进对流：让烟雾随时间逐渐褪色</a:t>
            </a:r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18385" y="1612900"/>
            <a:ext cx="7173595" cy="477774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改进褪色：不是褪色</a:t>
            </a:r>
            <a:r>
              <a:rPr lang="en-US" altLang="zh-CN"/>
              <a:t>density</a:t>
            </a:r>
            <a:r>
              <a:rPr lang="zh-CN" altLang="en-US"/>
              <a:t>，而是褪色</a:t>
            </a:r>
            <a:r>
              <a:rPr lang="en-US" altLang="zh-CN"/>
              <a:t>temperature</a:t>
            </a:r>
            <a:endParaRPr lang="en-US" altLang="zh-C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5730" y="1422400"/>
            <a:ext cx="11941175" cy="16116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3114675"/>
            <a:ext cx="10287000" cy="37433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CUDA </a:t>
            </a:r>
            <a:r>
              <a:rPr lang="zh-CN" altLang="en-US">
                <a:sym typeface="+mn-ea"/>
              </a:rPr>
              <a:t>表面对象：封装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1305" y="1255395"/>
            <a:ext cx="5731510" cy="5492750"/>
          </a:xfrm>
        </p:spPr>
        <p:txBody>
          <a:bodyPr>
            <a:normAutofit fontScale="90000"/>
          </a:bodyPr>
          <a:p>
            <a:r>
              <a:rPr lang="zh-CN" altLang="en-US"/>
              <a:t>要访问一个多维数组，必须先创建一个表面对象（</a:t>
            </a:r>
            <a:r>
              <a:rPr lang="en-US" altLang="zh-CN"/>
              <a:t>cudaSurfaceObject_t</a:t>
            </a:r>
            <a:r>
              <a:rPr lang="zh-CN" altLang="en-US"/>
              <a:t>）。</a:t>
            </a:r>
            <a:endParaRPr lang="zh-CN" altLang="en-US"/>
          </a:p>
          <a:p>
            <a:r>
              <a:rPr lang="zh-CN" altLang="en-US">
                <a:sym typeface="+mn-ea"/>
              </a:rPr>
              <a:t>考虑到多维数组始终是需要通过表面对象来访问的，</a:t>
            </a:r>
            <a:r>
              <a:rPr lang="zh-CN" altLang="en-US">
                <a:sym typeface="+mn-ea"/>
              </a:rPr>
              <a:t>这里我们让表面对象继承自多维数组。</a:t>
            </a:r>
            <a:endParaRPr lang="zh-CN" altLang="en-US"/>
          </a:p>
          <a:p>
            <a:r>
              <a:rPr lang="zh-CN" altLang="en-US"/>
              <a:t>在核函数中可以用</a:t>
            </a:r>
            <a:r>
              <a:rPr lang="en-US" altLang="zh-CN"/>
              <a:t> surf3Dread </a:t>
            </a:r>
            <a:r>
              <a:rPr lang="zh-CN" altLang="en-US"/>
              <a:t>和</a:t>
            </a:r>
            <a:r>
              <a:rPr lang="en-US" altLang="zh-CN"/>
              <a:t> surf3Dwrite </a:t>
            </a:r>
            <a:r>
              <a:rPr lang="zh-CN" altLang="en-US"/>
              <a:t>来读写表面对象中的元素，</a:t>
            </a:r>
            <a:r>
              <a:rPr lang="en-US" altLang="zh-CN"/>
              <a:t>x,y,z </a:t>
            </a:r>
            <a:r>
              <a:rPr lang="zh-CN" altLang="en-US"/>
              <a:t>参数指定要访问元素的坐标，要注意</a:t>
            </a:r>
            <a:r>
              <a:rPr lang="en-US" altLang="zh-CN"/>
              <a:t> x </a:t>
            </a:r>
            <a:r>
              <a:rPr lang="zh-CN" altLang="en-US"/>
              <a:t>必须乘以</a:t>
            </a:r>
            <a:r>
              <a:rPr lang="en-US" altLang="zh-CN"/>
              <a:t> sizeof(</a:t>
            </a:r>
            <a:r>
              <a:rPr lang="zh-CN" altLang="en-US"/>
              <a:t>元素类型</a:t>
            </a:r>
            <a:r>
              <a:rPr lang="en-US" altLang="zh-CN"/>
              <a:t>)</a:t>
            </a:r>
            <a:r>
              <a:rPr lang="zh-CN" altLang="en-US"/>
              <a:t>，否则出错。</a:t>
            </a:r>
            <a:endParaRPr lang="zh-CN" altLang="en-US"/>
          </a:p>
          <a:p>
            <a:r>
              <a:rPr lang="zh-CN" altLang="en-US"/>
              <a:t>这里用了访问者模式（</a:t>
            </a:r>
            <a:r>
              <a:rPr lang="en-US" altLang="zh-CN"/>
              <a:t>Accessor</a:t>
            </a:r>
            <a:r>
              <a:rPr lang="zh-CN" altLang="en-US"/>
              <a:t>，</a:t>
            </a:r>
            <a:r>
              <a:rPr lang="en-US" altLang="zh-CN"/>
              <a:t>GPU </a:t>
            </a:r>
            <a:r>
              <a:rPr lang="zh-CN" altLang="en-US"/>
              <a:t>编程常用）。原来的</a:t>
            </a:r>
            <a:r>
              <a:rPr lang="en-US" altLang="zh-CN"/>
              <a:t> CudaSurface </a:t>
            </a:r>
            <a:r>
              <a:rPr lang="zh-CN" altLang="en-US"/>
              <a:t>管理资源，禁止拷贝。然后单独弄一个访问者类</a:t>
            </a:r>
            <a:r>
              <a:rPr lang="en-US" altLang="zh-CN"/>
              <a:t> CudaSurfaceAccessor</a:t>
            </a:r>
            <a:r>
              <a:rPr lang="zh-CN" altLang="en-US"/>
              <a:t>，不管理资源，仅仅是指向资源的一个弱引用，可以随意拷贝。并</a:t>
            </a:r>
            <a:r>
              <a:rPr lang="zh-CN"/>
              <a:t>把读写访问的方法（</a:t>
            </a:r>
            <a:r>
              <a:rPr lang="en-US" altLang="zh-CN"/>
              <a:t>surf3Dread</a:t>
            </a:r>
            <a:r>
              <a:rPr lang="zh-CN"/>
              <a:t>）定义在访问者类。</a:t>
            </a:r>
            <a:endParaRPr lang="zh-CN"/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293485" y="4445"/>
            <a:ext cx="5898515" cy="6853555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改进褪色：不是褪色</a:t>
            </a:r>
            <a:r>
              <a:rPr lang="en-US" altLang="zh-CN">
                <a:sym typeface="+mn-ea"/>
              </a:rPr>
              <a:t>density</a:t>
            </a:r>
            <a:r>
              <a:rPr lang="zh-CN" altLang="en-US">
                <a:sym typeface="+mn-ea"/>
              </a:rPr>
              <a:t>，而是褪色</a:t>
            </a:r>
            <a:r>
              <a:rPr lang="en-US" altLang="zh-CN">
                <a:sym typeface="+mn-ea"/>
              </a:rPr>
              <a:t>temperature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070725" y="1146810"/>
            <a:ext cx="5121275" cy="57111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410" y="1342390"/>
            <a:ext cx="3153410" cy="5544185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改进褪色：不是单纯地乘以</a:t>
            </a:r>
            <a:r>
              <a:rPr lang="en-US" altLang="zh-CN"/>
              <a:t>decayRate</a:t>
            </a:r>
            <a:r>
              <a:rPr lang="zh-CN" altLang="en-US"/>
              <a:t>，还和周围环境温度求平均值</a:t>
            </a:r>
            <a:endParaRPr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255" y="1584325"/>
            <a:ext cx="12200255" cy="262763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7080" y="5197475"/>
            <a:ext cx="10515600" cy="1660525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改进温度：高温气体往上浮（作为外力来看待）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3055" y="2686685"/>
            <a:ext cx="11548745" cy="18167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65" y="5083175"/>
            <a:ext cx="11634470" cy="112395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结果：更像火焰了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57600" y="1825625"/>
            <a:ext cx="44945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改进颜色场：让</a:t>
            </a:r>
            <a:r>
              <a:rPr lang="en-US" altLang="zh-CN"/>
              <a:t>clr</a:t>
            </a:r>
            <a:r>
              <a:rPr lang="zh-CN" altLang="en-US"/>
              <a:t>作为尘埃密度，密度越高越有向下坠落的趋势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05130" y="2586355"/>
            <a:ext cx="11584940" cy="1685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" y="5594350"/>
            <a:ext cx="11474450" cy="953770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问题：上面的尘埃无止境的飘下来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836670" y="1825625"/>
            <a:ext cx="413702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解决：纹理对象指定为</a:t>
            </a:r>
            <a:r>
              <a:rPr lang="en-US" altLang="zh-CN"/>
              <a:t> cudaAddressModeBorder </a:t>
            </a:r>
            <a:r>
              <a:rPr lang="zh-CN" altLang="en-US"/>
              <a:t>让越界访问自动变</a:t>
            </a:r>
            <a:r>
              <a:rPr lang="en-US" altLang="zh-CN"/>
              <a:t>0</a:t>
            </a:r>
            <a:r>
              <a:rPr lang="zh-CN" altLang="en-US"/>
              <a:t>即可</a:t>
            </a:r>
            <a:endParaRPr lang="zh-CN" altLang="en-US"/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47700" y="3292475"/>
            <a:ext cx="5181600" cy="1416685"/>
          </a:xfrm>
          <a:prstGeom prst="rect">
            <a:avLst/>
          </a:prstGeom>
        </p:spPr>
      </p:pic>
      <p:pic>
        <p:nvPicPr>
          <p:cNvPr id="17" name="Content Placeholder 16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252970" y="1216660"/>
            <a:ext cx="2639060" cy="5570220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结果：小球加回来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528445" y="1825625"/>
            <a:ext cx="3418840" cy="435165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39865" y="1166495"/>
            <a:ext cx="4065270" cy="5670550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改进温度：只有达到一定温度才会上升，否则（视为冷空气）下降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0500" y="3437255"/>
            <a:ext cx="11741785" cy="17932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" y="5426710"/>
            <a:ext cx="11868785" cy="92710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改进褪色：尘埃密度也会褪色</a:t>
            </a:r>
            <a:endParaRPr lang="zh-CN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0"/>
            <a:ext cx="10515600" cy="5067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3870" y="1014730"/>
            <a:ext cx="6628130" cy="58432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CUDA </a:t>
            </a:r>
            <a:r>
              <a:rPr lang="zh-CN" altLang="en-US">
                <a:sym typeface="+mn-ea"/>
              </a:rPr>
              <a:t>表面对象：封装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1305" y="1255395"/>
            <a:ext cx="5731510" cy="5492750"/>
          </a:xfrm>
        </p:spPr>
        <p:txBody>
          <a:bodyPr>
            <a:normAutofit lnSpcReduction="20000"/>
          </a:bodyPr>
          <a:p>
            <a:r>
              <a:rPr lang="zh-CN" altLang="en-US"/>
              <a:t>此外，表面对象还支持自动判断</a:t>
            </a:r>
            <a:r>
              <a:rPr lang="en-US" altLang="zh-CN"/>
              <a:t> x,y,z </a:t>
            </a:r>
            <a:r>
              <a:rPr lang="zh-CN" altLang="en-US"/>
              <a:t>坐标是否越界，</a:t>
            </a:r>
            <a:r>
              <a:rPr lang="en-US" altLang="zh-CN"/>
              <a:t>surf3Dread/write </a:t>
            </a:r>
            <a:r>
              <a:rPr lang="zh-CN" altLang="en-US"/>
              <a:t>的最后一个参数，用于指定出现越界时要采取的行动：</a:t>
            </a:r>
            <a:endParaRPr lang="zh-CN" altLang="en-US"/>
          </a:p>
          <a:p>
            <a:r>
              <a:rPr lang="en-US" altLang="zh-CN"/>
              <a:t>cudaBoundaryModeTrap</a:t>
            </a:r>
            <a:r>
              <a:rPr lang="zh-CN" altLang="en-US"/>
              <a:t>：一旦越界就奔溃。</a:t>
            </a:r>
            <a:endParaRPr lang="zh-CN" altLang="en-US"/>
          </a:p>
          <a:p>
            <a:r>
              <a:rPr lang="en-US" altLang="zh-CN">
                <a:sym typeface="+mn-ea"/>
              </a:rPr>
              <a:t>cudaBoundaryModeClamp</a:t>
            </a:r>
            <a:r>
              <a:rPr lang="zh-CN" altLang="en-US">
                <a:sym typeface="+mn-ea"/>
              </a:rPr>
              <a:t>：越界则把</a:t>
            </a:r>
            <a:r>
              <a:rPr lang="en-US" altLang="zh-CN">
                <a:sym typeface="+mn-ea"/>
              </a:rPr>
              <a:t> xyz </a:t>
            </a:r>
            <a:r>
              <a:rPr lang="zh-CN" altLang="en-US">
                <a:sym typeface="+mn-ea"/>
              </a:rPr>
              <a:t>坐标钳制（</a:t>
            </a:r>
            <a:r>
              <a:rPr lang="en-US" altLang="zh-CN">
                <a:sym typeface="+mn-ea"/>
              </a:rPr>
              <a:t>clamp</a:t>
            </a:r>
            <a:r>
              <a:rPr lang="zh-CN" altLang="en-US">
                <a:sym typeface="+mn-ea"/>
              </a:rPr>
              <a:t>）到原本的数组大小范围内，比如把</a:t>
            </a:r>
            <a:r>
              <a:rPr lang="en-US" altLang="zh-CN">
                <a:sym typeface="+mn-ea"/>
              </a:rPr>
              <a:t> -100 </a:t>
            </a:r>
            <a:r>
              <a:rPr lang="zh-CN" altLang="en-US">
                <a:sym typeface="+mn-ea"/>
              </a:rPr>
              <a:t>钳制到</a:t>
            </a:r>
            <a:r>
              <a:rPr lang="en-US" altLang="zh-CN">
                <a:sym typeface="+mn-ea"/>
              </a:rPr>
              <a:t> 0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n+100 </a:t>
            </a:r>
            <a:r>
              <a:rPr lang="zh-CN" altLang="en-US">
                <a:sym typeface="+mn-ea"/>
              </a:rPr>
              <a:t>钳制到</a:t>
            </a:r>
            <a:r>
              <a:rPr lang="en-US" altLang="zh-CN">
                <a:sym typeface="+mn-ea"/>
              </a:rPr>
              <a:t> n-1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en-US" altLang="zh-CN"/>
              <a:t>cudaBoundaryModeZero</a:t>
            </a:r>
            <a:r>
              <a:rPr lang="zh-CN" altLang="en-US"/>
              <a:t>：对于读来说越界会读取到</a:t>
            </a:r>
            <a:r>
              <a:rPr lang="en-US" altLang="zh-CN"/>
              <a:t>0</a:t>
            </a:r>
            <a:r>
              <a:rPr lang="zh-CN" altLang="en-US"/>
              <a:t>；对于写来说越界会放弃写入，不修改数组中的任何值。</a:t>
            </a:r>
            <a:endParaRPr lang="zh-CN" altLang="en-US"/>
          </a:p>
          <a:p>
            <a:r>
              <a:rPr lang="zh-CN" altLang="en-US"/>
              <a:t>表面对象保障了高效的访存，并且自动判断越界，体现了</a:t>
            </a:r>
            <a:r>
              <a:rPr lang="en-US" altLang="zh-CN"/>
              <a:t> GPU </a:t>
            </a:r>
            <a:r>
              <a:rPr lang="zh-CN" altLang="en-US"/>
              <a:t>作为图形学专业硬件的能力。</a:t>
            </a:r>
            <a:endParaRPr lang="zh-CN" altLang="en-US"/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293485" y="4445"/>
            <a:ext cx="5898515" cy="6853555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可以看到下面烟雾源的形状不太自然</a:t>
            </a:r>
            <a:endParaRPr lang="zh-CN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78780" y="2856230"/>
            <a:ext cx="6713220" cy="4001770"/>
          </a:xfrm>
          <a:prstGeom prst="rect">
            <a:avLst/>
          </a:prstGeom>
        </p:spPr>
      </p:pic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771140"/>
            <a:ext cx="5730240" cy="40868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5835" y="0"/>
            <a:ext cx="3606165" cy="285686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解决：让</a:t>
            </a:r>
            <a:r>
              <a:rPr lang="en-US" altLang="zh-CN">
                <a:sym typeface="+mn-ea"/>
              </a:rPr>
              <a:t> bound </a:t>
            </a:r>
            <a:r>
              <a:rPr lang="zh-CN" altLang="en-US">
                <a:sym typeface="+mn-ea"/>
              </a:rPr>
              <a:t>为浮点类型，即有符号距离场，并根据</a:t>
            </a:r>
            <a:r>
              <a:rPr lang="en-US" altLang="zh-CN">
                <a:sym typeface="+mn-ea"/>
              </a:rPr>
              <a:t>sdf</a:t>
            </a:r>
            <a:r>
              <a:rPr lang="zh-CN" altLang="en-US">
                <a:sym typeface="+mn-ea"/>
              </a:rPr>
              <a:t>从</a:t>
            </a:r>
            <a:r>
              <a:rPr lang="en-US" altLang="zh-CN">
                <a:sym typeface="+mn-ea"/>
              </a:rPr>
              <a:t>-1</a:t>
            </a:r>
            <a:r>
              <a:rPr lang="zh-CN" altLang="en-US">
                <a:sym typeface="+mn-ea"/>
              </a:rPr>
              <a:t>到</a:t>
            </a:r>
            <a:r>
              <a:rPr lang="en-US" altLang="zh-CN">
                <a:sym typeface="+mn-ea"/>
              </a:rPr>
              <a:t>0</a:t>
            </a:r>
            <a:r>
              <a:rPr lang="zh-CN" altLang="en-US">
                <a:sym typeface="+mn-ea"/>
              </a:rPr>
              <a:t>插值</a:t>
            </a:r>
            <a:endParaRPr lang="en-US"/>
          </a:p>
        </p:txBody>
      </p:sp>
      <p:pic>
        <p:nvPicPr>
          <p:cNvPr id="10" name="Content Placeholder 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2226945"/>
            <a:ext cx="10515600" cy="354838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解决：让</a:t>
            </a:r>
            <a:r>
              <a:rPr lang="en-US" altLang="zh-CN">
                <a:sym typeface="+mn-ea"/>
              </a:rPr>
              <a:t> bound </a:t>
            </a:r>
            <a:r>
              <a:rPr lang="zh-CN" altLang="en-US">
                <a:sym typeface="+mn-ea"/>
              </a:rPr>
              <a:t>为浮点类型，即有符号距离场，并根据</a:t>
            </a:r>
            <a:r>
              <a:rPr lang="en-US" altLang="zh-CN">
                <a:sym typeface="+mn-ea"/>
              </a:rPr>
              <a:t>sdf</a:t>
            </a:r>
            <a:r>
              <a:rPr lang="zh-CN" altLang="en-US">
                <a:sym typeface="+mn-ea"/>
              </a:rPr>
              <a:t>从</a:t>
            </a:r>
            <a:r>
              <a:rPr lang="en-US" altLang="zh-CN">
                <a:sym typeface="+mn-ea"/>
              </a:rPr>
              <a:t>-1</a:t>
            </a:r>
            <a:r>
              <a:rPr lang="zh-CN" altLang="en-US">
                <a:sym typeface="+mn-ea"/>
              </a:rPr>
              <a:t>到</a:t>
            </a:r>
            <a:r>
              <a:rPr lang="en-US" altLang="zh-CN">
                <a:sym typeface="+mn-ea"/>
              </a:rPr>
              <a:t>0</a:t>
            </a:r>
            <a:r>
              <a:rPr lang="zh-CN" altLang="en-US">
                <a:sym typeface="+mn-ea"/>
              </a:rPr>
              <a:t>插值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24455" y="1825625"/>
            <a:ext cx="6560820" cy="435165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解决：让边界为浮点数组，即有符号距离场，并根据</a:t>
            </a:r>
            <a:r>
              <a:rPr lang="en-US" altLang="zh-CN"/>
              <a:t>sdf</a:t>
            </a:r>
            <a:r>
              <a:rPr lang="zh-CN" altLang="en-US"/>
              <a:t>从</a:t>
            </a:r>
            <a:r>
              <a:rPr lang="en-US" altLang="zh-CN"/>
              <a:t>-1</a:t>
            </a:r>
            <a:r>
              <a:rPr lang="zh-CN" altLang="en-US"/>
              <a:t>到</a:t>
            </a:r>
            <a:r>
              <a:rPr lang="en-US" altLang="zh-CN"/>
              <a:t>0</a:t>
            </a:r>
            <a:r>
              <a:rPr lang="zh-CN" altLang="en-US"/>
              <a:t>插值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2785110"/>
            <a:ext cx="10515600" cy="243141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解决：让边界为浮点数组，即有符号距离场，并根据</a:t>
            </a:r>
            <a:r>
              <a:rPr lang="en-US" altLang="zh-CN"/>
              <a:t>sdf</a:t>
            </a:r>
            <a:r>
              <a:rPr lang="zh-CN" altLang="en-US"/>
              <a:t>从</a:t>
            </a:r>
            <a:r>
              <a:rPr lang="en-US" altLang="zh-CN"/>
              <a:t>-1</a:t>
            </a:r>
            <a:r>
              <a:rPr lang="zh-CN" altLang="en-US"/>
              <a:t>到</a:t>
            </a:r>
            <a:r>
              <a:rPr lang="en-US" altLang="zh-CN"/>
              <a:t>0</a:t>
            </a:r>
            <a:r>
              <a:rPr lang="zh-CN" altLang="en-US"/>
              <a:t>插值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2599690"/>
            <a:ext cx="10515600" cy="280225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解决：让边界为浮点数组，即有符号距离场，并根据</a:t>
            </a:r>
            <a:r>
              <a:rPr lang="en-US" altLang="zh-CN"/>
              <a:t>sdf</a:t>
            </a:r>
            <a:r>
              <a:rPr lang="zh-CN" altLang="en-US"/>
              <a:t>从</a:t>
            </a:r>
            <a:r>
              <a:rPr lang="en-US" altLang="zh-CN"/>
              <a:t>-1</a:t>
            </a:r>
            <a:r>
              <a:rPr lang="zh-CN" altLang="en-US"/>
              <a:t>到</a:t>
            </a:r>
            <a:r>
              <a:rPr lang="en-US" altLang="zh-CN"/>
              <a:t>0</a:t>
            </a:r>
            <a:r>
              <a:rPr lang="zh-CN" altLang="en-US"/>
              <a:t>插值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2412365"/>
            <a:ext cx="10515600" cy="317690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CUDA </a:t>
            </a:r>
            <a:r>
              <a:rPr lang="zh-CN" altLang="en-US"/>
              <a:t>纹理对象：封装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38125" y="1275080"/>
            <a:ext cx="6613525" cy="5459095"/>
          </a:xfrm>
        </p:spPr>
        <p:txBody>
          <a:bodyPr/>
          <a:p>
            <a:r>
              <a:rPr lang="zh-CN" altLang="en-US"/>
              <a:t>表面对象访问数组是</a:t>
            </a:r>
            <a:r>
              <a:rPr lang="zh-CN" altLang="en-US" b="1">
                <a:sym typeface="+mn-ea"/>
              </a:rPr>
              <a:t>可读</a:t>
            </a:r>
            <a:r>
              <a:rPr lang="zh-CN" altLang="en-US" b="1">
                <a:sym typeface="+mn-ea"/>
              </a:rPr>
              <a:t>可</a:t>
            </a:r>
            <a:r>
              <a:rPr lang="zh-CN" altLang="en-US" b="1">
                <a:sym typeface="+mn-ea"/>
              </a:rPr>
              <a:t>写</a:t>
            </a:r>
            <a:r>
              <a:rPr lang="zh-CN" altLang="en-US">
                <a:sym typeface="+mn-ea"/>
              </a:rPr>
              <a:t>的</a:t>
            </a:r>
            <a:r>
              <a:rPr lang="zh-CN" altLang="en-US"/>
              <a:t>。纹理对象也可以访问数组</a:t>
            </a:r>
            <a:r>
              <a:rPr lang="zh-CN" altLang="en-US">
                <a:sym typeface="+mn-ea"/>
              </a:rPr>
              <a:t>，不过是</a:t>
            </a:r>
            <a:r>
              <a:rPr lang="zh-CN" altLang="en-US" b="1">
                <a:sym typeface="+mn-ea"/>
              </a:rPr>
              <a:t>只读</a:t>
            </a:r>
            <a:r>
              <a:rPr lang="zh-CN" altLang="en-US">
                <a:sym typeface="+mn-ea"/>
              </a:rPr>
              <a:t>的</a:t>
            </a:r>
            <a:r>
              <a:rPr lang="zh-CN" altLang="en-US"/>
              <a:t>。好处是他可以通过</a:t>
            </a:r>
            <a:r>
              <a:rPr lang="zh-CN" altLang="en-US" b="1"/>
              <a:t>浮点坐标</a:t>
            </a:r>
            <a:r>
              <a:rPr lang="zh-CN" altLang="en-US"/>
              <a:t>来访问，且提供了</a:t>
            </a:r>
            <a:r>
              <a:rPr lang="zh-CN" altLang="en-US" b="1"/>
              <a:t>线性滤波</a:t>
            </a:r>
            <a:r>
              <a:rPr lang="zh-CN" altLang="en-US"/>
              <a:t>的能力。</a:t>
            </a:r>
            <a:endParaRPr lang="zh-CN" altLang="en-US"/>
          </a:p>
          <a:p>
            <a:r>
              <a:rPr lang="zh-CN" altLang="en-US"/>
              <a:t>在核函数中可以通过</a:t>
            </a:r>
            <a:r>
              <a:rPr lang="en-US" altLang="zh-CN"/>
              <a:t> tex3D </a:t>
            </a:r>
            <a:r>
              <a:rPr lang="zh-CN" altLang="en-US"/>
              <a:t>来读取纹理中的值。</a:t>
            </a:r>
            <a:endParaRPr lang="zh-CN" altLang="en-US"/>
          </a:p>
          <a:p>
            <a:r>
              <a:rPr lang="zh-CN" altLang="en-US"/>
              <a:t>之所以纹理是因为</a:t>
            </a:r>
            <a:r>
              <a:rPr lang="en-US" altLang="zh-CN"/>
              <a:t> GPU </a:t>
            </a:r>
            <a:r>
              <a:rPr lang="zh-CN" altLang="en-US"/>
              <a:t>一开始是渲染图形的专用硬件，会用到一些贴图等，这就是二维的纹理。</a:t>
            </a:r>
            <a:endParaRPr lang="zh-CN" altLang="en-US"/>
          </a:p>
          <a:p>
            <a:r>
              <a:rPr lang="zh-CN" altLang="en-US"/>
              <a:t>当输入的浮点坐标不是整数时，由</a:t>
            </a:r>
            <a:r>
              <a:rPr lang="en-US" altLang="zh-CN"/>
              <a:t> GPU </a:t>
            </a:r>
            <a:r>
              <a:rPr lang="zh-CN" altLang="en-US"/>
              <a:t>硬件提供双线性插值（</a:t>
            </a:r>
            <a:r>
              <a:rPr lang="en-US" altLang="zh-CN"/>
              <a:t>bilerp</a:t>
            </a:r>
            <a:r>
              <a:rPr lang="zh-CN" altLang="en-US"/>
              <a:t>），比手写的高效许多。</a:t>
            </a:r>
            <a:endParaRPr lang="zh-CN" altLang="en-US"/>
          </a:p>
          <a:p>
            <a:r>
              <a:rPr lang="zh-CN" altLang="en-US"/>
              <a:t>当然如果是三维数组，那就是三维纹理对象，访问时是提供三线性插值（</a:t>
            </a:r>
            <a:r>
              <a:rPr lang="en-US" altLang="zh-CN"/>
              <a:t>trilerp</a:t>
            </a:r>
            <a:r>
              <a:rPr lang="zh-CN" altLang="en-US"/>
              <a:t>）的。</a:t>
            </a:r>
            <a:endParaRPr lang="zh-CN" altLang="en-US"/>
          </a:p>
          <a:p>
            <a:pPr marL="0" indent="0">
              <a:buNone/>
            </a:pPr>
            <a:endParaRPr lang="en-US" altLang="zh-CN"/>
          </a:p>
        </p:txBody>
      </p:sp>
      <p:pic>
        <p:nvPicPr>
          <p:cNvPr id="12" name="Content Placeholder 11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911975" y="-12065"/>
            <a:ext cx="5280025" cy="68700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CUDA </a:t>
            </a:r>
            <a:r>
              <a:rPr lang="zh-CN" altLang="en-US"/>
              <a:t>纹理对象：封装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38125" y="1275080"/>
            <a:ext cx="6613525" cy="5459095"/>
          </a:xfrm>
        </p:spPr>
        <p:txBody>
          <a:bodyPr>
            <a:normAutofit lnSpcReduction="10000"/>
          </a:bodyPr>
          <a:p>
            <a:r>
              <a:rPr lang="zh-CN" altLang="en-US"/>
              <a:t>其中</a:t>
            </a:r>
            <a:r>
              <a:rPr lang="en-US" altLang="zh-CN"/>
              <a:t> cudaTextureAddressMode </a:t>
            </a:r>
            <a:r>
              <a:rPr lang="zh-CN" altLang="en-US"/>
              <a:t>表示采样的坐标超出范围时采取的措施，有以下几种选择：</a:t>
            </a:r>
            <a:endParaRPr lang="zh-CN" altLang="en-US"/>
          </a:p>
          <a:p>
            <a:r>
              <a:rPr lang="zh-CN" altLang="en-US"/>
              <a:t>cudaAddressModeClamp：超出范围就用边界值代替</a:t>
            </a:r>
            <a:endParaRPr lang="zh-CN" altLang="en-US"/>
          </a:p>
          <a:p>
            <a:r>
              <a:rPr lang="zh-CN" altLang="en-US"/>
              <a:t>示意： AA | ABCDE | EE</a:t>
            </a:r>
            <a:endParaRPr lang="zh-CN" altLang="en-US"/>
          </a:p>
          <a:p>
            <a:r>
              <a:rPr lang="zh-CN" altLang="en-US"/>
              <a:t>cudaAddressModeBorder：超出范围就用零代替</a:t>
            </a:r>
            <a:endParaRPr lang="zh-CN" altLang="en-US"/>
          </a:p>
          <a:p>
            <a:r>
              <a:rPr lang="zh-CN" altLang="en-US"/>
              <a:t>示意： 00 | ABCDE | 00</a:t>
            </a:r>
            <a:endParaRPr lang="zh-CN" altLang="en-US"/>
          </a:p>
          <a:p>
            <a:r>
              <a:rPr lang="zh-CN" altLang="en-US"/>
              <a:t>cudaAddressModeWrap：重叠模式（循环）</a:t>
            </a:r>
            <a:endParaRPr lang="zh-CN" altLang="en-US"/>
          </a:p>
          <a:p>
            <a:r>
              <a:rPr lang="zh-CN" altLang="en-US"/>
              <a:t>示意： DE | ABCDE | AB</a:t>
            </a:r>
            <a:endParaRPr lang="zh-CN" altLang="en-US"/>
          </a:p>
          <a:p>
            <a:r>
              <a:rPr lang="zh-CN" altLang="en-US"/>
              <a:t>cudaAddressModeMirror：镜像模式</a:t>
            </a:r>
            <a:endParaRPr lang="zh-CN" altLang="en-US"/>
          </a:p>
          <a:p>
            <a:r>
              <a:rPr lang="zh-CN" altLang="en-US"/>
              <a:t>示意： BA | ABCDE | ED</a:t>
            </a:r>
            <a:endParaRPr lang="zh-CN" altLang="en-US"/>
          </a:p>
        </p:txBody>
      </p:sp>
      <p:pic>
        <p:nvPicPr>
          <p:cNvPr id="12" name="Content Placeholder 11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911975" y="-12065"/>
            <a:ext cx="5280025" cy="68700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CUDA </a:t>
            </a:r>
            <a:r>
              <a:rPr lang="zh-CN" altLang="en-US"/>
              <a:t>纹理对象：封装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38125" y="1275080"/>
            <a:ext cx="6613525" cy="5459095"/>
          </a:xfrm>
        </p:spPr>
        <p:txBody>
          <a:bodyPr/>
          <a:p>
            <a:r>
              <a:rPr lang="zh-CN" altLang="en-US"/>
              <a:t>其中</a:t>
            </a:r>
            <a:r>
              <a:rPr lang="en-US" altLang="zh-CN"/>
              <a:t> cudaTextureFilterMode </a:t>
            </a:r>
            <a:r>
              <a:rPr lang="zh-CN" altLang="en-US"/>
              <a:t>表示采样的坐标不是整数时要如何在周围</a:t>
            </a:r>
            <a:r>
              <a:rPr lang="en-US" altLang="zh-CN"/>
              <a:t>8</a:t>
            </a:r>
            <a:r>
              <a:rPr lang="zh-CN" altLang="en-US"/>
              <a:t>个值之间插值，有以下几种选择：</a:t>
            </a:r>
            <a:endParaRPr lang="zh-CN" altLang="en-US"/>
          </a:p>
          <a:p>
            <a:r>
              <a:rPr lang="zh-CN" altLang="en-US"/>
              <a:t>cuda</a:t>
            </a:r>
            <a:r>
              <a:rPr lang="en-US" altLang="zh-CN"/>
              <a:t>FilterModeLinear</a:t>
            </a:r>
            <a:r>
              <a:rPr lang="zh-CN" altLang="en-US"/>
              <a:t>：三线性插值更平滑（左</a:t>
            </a:r>
            <a:r>
              <a:rPr lang="zh-CN" altLang="en-US">
                <a:sym typeface="+mn-ea"/>
              </a:rPr>
              <a:t>图</a:t>
            </a:r>
            <a:r>
              <a:rPr lang="zh-CN" altLang="en-US"/>
              <a:t>）</a:t>
            </a:r>
            <a:endParaRPr lang="zh-CN" altLang="en-US"/>
          </a:p>
          <a:p>
            <a:r>
              <a:rPr lang="zh-CN" altLang="en-US"/>
              <a:t>cuda</a:t>
            </a:r>
            <a:r>
              <a:rPr lang="en-US" altLang="zh-CN"/>
              <a:t>Filter</a:t>
            </a:r>
            <a:r>
              <a:rPr lang="zh-CN" altLang="en-US"/>
              <a:t>Mode</a:t>
            </a:r>
            <a:r>
              <a:rPr lang="en-US" altLang="zh-CN"/>
              <a:t>Point</a:t>
            </a:r>
            <a:r>
              <a:rPr lang="zh-CN" altLang="en-US"/>
              <a:t>：最接近的那个点作为值（右图）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12" name="Content Placeholder 11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911975" y="-12065"/>
            <a:ext cx="5280025" cy="68700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910" y="3543300"/>
            <a:ext cx="3248025" cy="3314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" y="3514725"/>
            <a:ext cx="3124200" cy="33432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3920</Words>
  <Application>WPS Presentation</Application>
  <PresentationFormat>宽屏</PresentationFormat>
  <Paragraphs>199</Paragraphs>
  <Slides>65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65</vt:i4>
      </vt:variant>
    </vt:vector>
  </HeadingPairs>
  <TitlesOfParts>
    <vt:vector size="76" baseType="lpstr">
      <vt:lpstr>Arial</vt:lpstr>
      <vt:lpstr>SimSun</vt:lpstr>
      <vt:lpstr>Wingdings</vt:lpstr>
      <vt:lpstr>Liberation Sans</vt:lpstr>
      <vt:lpstr>Arial Black</vt:lpstr>
      <vt:lpstr>SimSun</vt:lpstr>
      <vt:lpstr>文泉驿微米黑</vt:lpstr>
      <vt:lpstr>Microsoft YaHei</vt:lpstr>
      <vt:lpstr>Arial Unicode MS</vt:lpstr>
      <vt:lpstr>MathJax_Vector</vt:lpstr>
      <vt:lpstr>Office Theme</vt:lpstr>
      <vt:lpstr>CUDA C++ 流体仿真实战</vt:lpstr>
      <vt:lpstr>PowerPoint 演示文稿</vt:lpstr>
      <vt:lpstr>CUDA 纹理对象</vt:lpstr>
      <vt:lpstr>CUDA 多维数组：封装</vt:lpstr>
      <vt:lpstr>CUDA 表面对象：封装</vt:lpstr>
      <vt:lpstr>CUDA 表面对象：封装</vt:lpstr>
      <vt:lpstr>CUDA 纹理对象：封装</vt:lpstr>
      <vt:lpstr>CUDA 纹理对象：封装</vt:lpstr>
      <vt:lpstr>CUDA 纹理对象：封装</vt:lpstr>
      <vt:lpstr>烟雾仿真系统：封装</vt:lpstr>
      <vt:lpstr>对流部分</vt:lpstr>
      <vt:lpstr>对流部分：计算对流后位置（RK3）</vt:lpstr>
      <vt:lpstr>对流部分：根据对流后位置重新采样</vt:lpstr>
      <vt:lpstr>对流部分：最终实现</vt:lpstr>
      <vt:lpstr>投影部分</vt:lpstr>
      <vt:lpstr>投影部分</vt:lpstr>
      <vt:lpstr>投影部分：求速度的散度</vt:lpstr>
      <vt:lpstr>投影部分：jacobi迭代求解压强</vt:lpstr>
      <vt:lpstr>投影部分：速度减去压强的梯度</vt:lpstr>
      <vt:lpstr>投影部分：初步实现</vt:lpstr>
      <vt:lpstr>投影部分：计算未消除的散度</vt:lpstr>
      <vt:lpstr>多重网格法</vt:lpstr>
      <vt:lpstr>投影部分：多重网格实现</vt:lpstr>
      <vt:lpstr>投影部分：红黑高斯</vt:lpstr>
      <vt:lpstr>投影部分：计算残差</vt:lpstr>
      <vt:lpstr>投影部分：缩小一倍</vt:lpstr>
      <vt:lpstr>投影部分：清零数组</vt:lpstr>
      <vt:lpstr>投影部分：扩大一倍</vt:lpstr>
      <vt:lpstr>创建与导出</vt:lpstr>
      <vt:lpstr>主函数：创建场景</vt:lpstr>
      <vt:lpstr>导出 VDB：调用接口</vt:lpstr>
      <vt:lpstr>导出 VDB：分离实现</vt:lpstr>
      <vt:lpstr>CMake：使用 CUDA 编译器，链接 OpenVDB</vt:lpstr>
      <vt:lpstr>在 Blender 中查看导出的结果</vt:lpstr>
      <vt:lpstr>边界条件</vt:lpstr>
      <vt:lpstr>边界条件：初始化</vt:lpstr>
      <vt:lpstr>边界条件：添加判断边界的版本</vt:lpstr>
      <vt:lpstr>边界条件：仅在第一层额外判断边界条件</vt:lpstr>
      <vt:lpstr>进一步改进 VDB 导出：支持导出多个网格，并指定名称</vt:lpstr>
      <vt:lpstr>进一步改进 VDB 导出：P-IMPL 模式</vt:lpstr>
      <vt:lpstr>进一步改进 VDB 导出：F-IMPL 模式</vt:lpstr>
      <vt:lpstr>Blender 渲染结果</vt:lpstr>
      <vt:lpstr>改进</vt:lpstr>
      <vt:lpstr>改进边界条件：外部边界流出而不是反弹，内部边界可以流出速度</vt:lpstr>
      <vt:lpstr>Blender 中调整一下材质</vt:lpstr>
      <vt:lpstr>Blender 中调整一下材质</vt:lpstr>
      <vt:lpstr>改进对流：让烟雾随时间逐渐褪色</vt:lpstr>
      <vt:lpstr>改进对流：让烟雾随时间逐渐褪色</vt:lpstr>
      <vt:lpstr>改进褪色：不是褪色density，而是褪色temperature</vt:lpstr>
      <vt:lpstr>改进褪色：不是褪色density，而是褪色temperature</vt:lpstr>
      <vt:lpstr>改进褪色：不是单纯地乘以decayRate，还和周围环境温度求平均值</vt:lpstr>
      <vt:lpstr>改进温度：高温气体往上浮（作为外力来看待）</vt:lpstr>
      <vt:lpstr>结果：更像火焰了</vt:lpstr>
      <vt:lpstr>改进颜色场：让clr作为尘埃密度，密度越高越有向下坠落的趋势</vt:lpstr>
      <vt:lpstr>问题：上面的尘埃无止境的飘下来</vt:lpstr>
      <vt:lpstr>解决：纹理对象指定为 cudaAddressModeBorder 让越界访问自动变0即可</vt:lpstr>
      <vt:lpstr>结果：小球加回来</vt:lpstr>
      <vt:lpstr>改进温度：只有达到一定温度才会上升，否则（视为冷空气）下降</vt:lpstr>
      <vt:lpstr>改进褪色：尘埃密度也会褪色</vt:lpstr>
      <vt:lpstr>可以看到下面烟雾源的形状不太自然</vt:lpstr>
      <vt:lpstr>解决：让 bound 为浮点类型，即有符号距离场，并根据sdf从-1到0插值</vt:lpstr>
      <vt:lpstr>解决：让 bound 为浮点类型，即有符号距离场，并根据sdf从-1到0插值</vt:lpstr>
      <vt:lpstr>解决：让边界为浮点数组，即有符号距离场，并根据sdf从-1到0插值</vt:lpstr>
      <vt:lpstr>解决：让边界为浮点数组，即有符号距离场，并根据sdf从-1到0插值</vt:lpstr>
      <vt:lpstr>解决：让边界为浮点数组，即有符号距离场，并根据sdf从-1到0插值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bate</dc:creator>
  <cp:lastModifiedBy>bate</cp:lastModifiedBy>
  <cp:revision>170</cp:revision>
  <dcterms:created xsi:type="dcterms:W3CDTF">2022-02-05T08:04:38Z</dcterms:created>
  <dcterms:modified xsi:type="dcterms:W3CDTF">2022-02-05T08:04:38Z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1033-11.1.0.10702</vt:lpwstr>
  </property>
</Properties>
</file>

<file path=docProps/thumbnail.jpeg>
</file>